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97" d="100"/>
          <a:sy n="97" d="100"/>
        </p:scale>
        <p:origin x="-872"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printerSettings" Target="printerSettings/printerSettings1.bin"/></Relationships>
</file>

<file path=ppt/media/image1.png>
</file>

<file path=ppt/media/image2.jpeg>
</file>

<file path=ppt/media/image3.JPG>
</file>

<file path=ppt/media/image4.jpg>
</file>

<file path=ppt/media/image5.JPG>
</file>

<file path=ppt/media/image6.png>
</file>

<file path=ppt/media/image7.pn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4EDCCC2-A12B-564C-944E-7F3AB8FF349C}" type="datetimeFigureOut">
              <a:rPr lang="en-US" smtClean="0"/>
              <a:t>8/26/16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D51DA-7E84-3C4B-9D41-FA0FDE28E551}" type="slidenum">
              <a:rPr lang="en-US" smtClean="0"/>
              <a:t>‹#›</a:t>
            </a:fld>
            <a:endParaRPr lang="en-US"/>
          </a:p>
        </p:txBody>
      </p:sp>
    </p:spTree>
    <p:extLst>
      <p:ext uri="{BB962C8B-B14F-4D97-AF65-F5344CB8AC3E}">
        <p14:creationId xmlns:p14="http://schemas.microsoft.com/office/powerpoint/2010/main" val="394681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4EDCCC2-A12B-564C-944E-7F3AB8FF349C}" type="datetimeFigureOut">
              <a:rPr lang="en-US" smtClean="0"/>
              <a:t>8/26/16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D51DA-7E84-3C4B-9D41-FA0FDE28E551}" type="slidenum">
              <a:rPr lang="en-US" smtClean="0"/>
              <a:t>‹#›</a:t>
            </a:fld>
            <a:endParaRPr lang="en-US"/>
          </a:p>
        </p:txBody>
      </p:sp>
    </p:spTree>
    <p:extLst>
      <p:ext uri="{BB962C8B-B14F-4D97-AF65-F5344CB8AC3E}">
        <p14:creationId xmlns:p14="http://schemas.microsoft.com/office/powerpoint/2010/main" val="2644492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4EDCCC2-A12B-564C-944E-7F3AB8FF349C}" type="datetimeFigureOut">
              <a:rPr lang="en-US" smtClean="0"/>
              <a:t>8/26/16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D51DA-7E84-3C4B-9D41-FA0FDE28E551}" type="slidenum">
              <a:rPr lang="en-US" smtClean="0"/>
              <a:t>‹#›</a:t>
            </a:fld>
            <a:endParaRPr lang="en-US"/>
          </a:p>
        </p:txBody>
      </p:sp>
    </p:spTree>
    <p:extLst>
      <p:ext uri="{BB962C8B-B14F-4D97-AF65-F5344CB8AC3E}">
        <p14:creationId xmlns:p14="http://schemas.microsoft.com/office/powerpoint/2010/main" val="2816448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4EDCCC2-A12B-564C-944E-7F3AB8FF349C}" type="datetimeFigureOut">
              <a:rPr lang="en-US" smtClean="0"/>
              <a:t>8/26/16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D51DA-7E84-3C4B-9D41-FA0FDE28E551}" type="slidenum">
              <a:rPr lang="en-US" smtClean="0"/>
              <a:t>‹#›</a:t>
            </a:fld>
            <a:endParaRPr lang="en-US"/>
          </a:p>
        </p:txBody>
      </p:sp>
    </p:spTree>
    <p:extLst>
      <p:ext uri="{BB962C8B-B14F-4D97-AF65-F5344CB8AC3E}">
        <p14:creationId xmlns:p14="http://schemas.microsoft.com/office/powerpoint/2010/main" val="3704413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4EDCCC2-A12B-564C-944E-7F3AB8FF349C}" type="datetimeFigureOut">
              <a:rPr lang="en-US" smtClean="0"/>
              <a:t>8/26/16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D51DA-7E84-3C4B-9D41-FA0FDE28E551}" type="slidenum">
              <a:rPr lang="en-US" smtClean="0"/>
              <a:t>‹#›</a:t>
            </a:fld>
            <a:endParaRPr lang="en-US"/>
          </a:p>
        </p:txBody>
      </p:sp>
    </p:spTree>
    <p:extLst>
      <p:ext uri="{BB962C8B-B14F-4D97-AF65-F5344CB8AC3E}">
        <p14:creationId xmlns:p14="http://schemas.microsoft.com/office/powerpoint/2010/main" val="10241856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4EDCCC2-A12B-564C-944E-7F3AB8FF349C}" type="datetimeFigureOut">
              <a:rPr lang="en-US" smtClean="0"/>
              <a:t>8/26/16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8D51DA-7E84-3C4B-9D41-FA0FDE28E551}" type="slidenum">
              <a:rPr lang="en-US" smtClean="0"/>
              <a:t>‹#›</a:t>
            </a:fld>
            <a:endParaRPr lang="en-US"/>
          </a:p>
        </p:txBody>
      </p:sp>
    </p:spTree>
    <p:extLst>
      <p:ext uri="{BB962C8B-B14F-4D97-AF65-F5344CB8AC3E}">
        <p14:creationId xmlns:p14="http://schemas.microsoft.com/office/powerpoint/2010/main" val="358712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4EDCCC2-A12B-564C-944E-7F3AB8FF349C}" type="datetimeFigureOut">
              <a:rPr lang="en-US" smtClean="0"/>
              <a:t>8/26/16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8D51DA-7E84-3C4B-9D41-FA0FDE28E551}" type="slidenum">
              <a:rPr lang="en-US" smtClean="0"/>
              <a:t>‹#›</a:t>
            </a:fld>
            <a:endParaRPr lang="en-US"/>
          </a:p>
        </p:txBody>
      </p:sp>
    </p:spTree>
    <p:extLst>
      <p:ext uri="{BB962C8B-B14F-4D97-AF65-F5344CB8AC3E}">
        <p14:creationId xmlns:p14="http://schemas.microsoft.com/office/powerpoint/2010/main" val="3828574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4EDCCC2-A12B-564C-944E-7F3AB8FF349C}" type="datetimeFigureOut">
              <a:rPr lang="en-US" smtClean="0"/>
              <a:t>8/26/16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8D51DA-7E84-3C4B-9D41-FA0FDE28E551}" type="slidenum">
              <a:rPr lang="en-US" smtClean="0"/>
              <a:t>‹#›</a:t>
            </a:fld>
            <a:endParaRPr lang="en-US"/>
          </a:p>
        </p:txBody>
      </p:sp>
    </p:spTree>
    <p:extLst>
      <p:ext uri="{BB962C8B-B14F-4D97-AF65-F5344CB8AC3E}">
        <p14:creationId xmlns:p14="http://schemas.microsoft.com/office/powerpoint/2010/main" val="1229593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EDCCC2-A12B-564C-944E-7F3AB8FF349C}" type="datetimeFigureOut">
              <a:rPr lang="en-US" smtClean="0"/>
              <a:t>8/26/16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8D51DA-7E84-3C4B-9D41-FA0FDE28E551}" type="slidenum">
              <a:rPr lang="en-US" smtClean="0"/>
              <a:t>‹#›</a:t>
            </a:fld>
            <a:endParaRPr lang="en-US"/>
          </a:p>
        </p:txBody>
      </p:sp>
    </p:spTree>
    <p:extLst>
      <p:ext uri="{BB962C8B-B14F-4D97-AF65-F5344CB8AC3E}">
        <p14:creationId xmlns:p14="http://schemas.microsoft.com/office/powerpoint/2010/main" val="3888451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EDCCC2-A12B-564C-944E-7F3AB8FF349C}" type="datetimeFigureOut">
              <a:rPr lang="en-US" smtClean="0"/>
              <a:t>8/26/16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8D51DA-7E84-3C4B-9D41-FA0FDE28E551}" type="slidenum">
              <a:rPr lang="en-US" smtClean="0"/>
              <a:t>‹#›</a:t>
            </a:fld>
            <a:endParaRPr lang="en-US"/>
          </a:p>
        </p:txBody>
      </p:sp>
    </p:spTree>
    <p:extLst>
      <p:ext uri="{BB962C8B-B14F-4D97-AF65-F5344CB8AC3E}">
        <p14:creationId xmlns:p14="http://schemas.microsoft.com/office/powerpoint/2010/main" val="13106926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EDCCC2-A12B-564C-944E-7F3AB8FF349C}" type="datetimeFigureOut">
              <a:rPr lang="en-US" smtClean="0"/>
              <a:t>8/26/16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8D51DA-7E84-3C4B-9D41-FA0FDE28E551}" type="slidenum">
              <a:rPr lang="en-US" smtClean="0"/>
              <a:t>‹#›</a:t>
            </a:fld>
            <a:endParaRPr lang="en-US"/>
          </a:p>
        </p:txBody>
      </p:sp>
    </p:spTree>
    <p:extLst>
      <p:ext uri="{BB962C8B-B14F-4D97-AF65-F5344CB8AC3E}">
        <p14:creationId xmlns:p14="http://schemas.microsoft.com/office/powerpoint/2010/main" val="214116331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EDCCC2-A12B-564C-944E-7F3AB8FF349C}" type="datetimeFigureOut">
              <a:rPr lang="en-US" smtClean="0"/>
              <a:t>8/26/16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8D51DA-7E84-3C4B-9D41-FA0FDE28E551}" type="slidenum">
              <a:rPr lang="en-US" smtClean="0"/>
              <a:t>‹#›</a:t>
            </a:fld>
            <a:endParaRPr lang="en-US"/>
          </a:p>
        </p:txBody>
      </p:sp>
    </p:spTree>
    <p:extLst>
      <p:ext uri="{BB962C8B-B14F-4D97-AF65-F5344CB8AC3E}">
        <p14:creationId xmlns:p14="http://schemas.microsoft.com/office/powerpoint/2010/main" val="2880347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www.worldshakesbib.org/" TargetMode="Externa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soundstudiesblog.com/2015/06/08/" TargetMode="Externa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Participants in #</a:t>
            </a:r>
            <a:r>
              <a:rPr lang="en-US" dirty="0" err="1" smtClean="0"/>
              <a:t>myDHis</a:t>
            </a:r>
            <a:endParaRPr lang="en-US" dirty="0"/>
          </a:p>
        </p:txBody>
      </p:sp>
      <p:sp>
        <p:nvSpPr>
          <p:cNvPr id="3" name="Subtitle 2"/>
          <p:cNvSpPr>
            <a:spLocks noGrp="1"/>
          </p:cNvSpPr>
          <p:nvPr>
            <p:ph type="subTitle" idx="1"/>
          </p:nvPr>
        </p:nvSpPr>
        <p:spPr/>
        <p:txBody>
          <a:bodyPr/>
          <a:lstStyle/>
          <a:p>
            <a:r>
              <a:rPr lang="en-US" dirty="0" smtClean="0"/>
              <a:t>26 August 2016</a:t>
            </a:r>
            <a:endParaRPr lang="en-US" dirty="0"/>
          </a:p>
        </p:txBody>
      </p:sp>
    </p:spTree>
    <p:extLst>
      <p:ext uri="{BB962C8B-B14F-4D97-AF65-F5344CB8AC3E}">
        <p14:creationId xmlns:p14="http://schemas.microsoft.com/office/powerpoint/2010/main" val="1528273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48774" y="337319"/>
            <a:ext cx="7083448" cy="3693319"/>
          </a:xfrm>
          <a:prstGeom prst="rect">
            <a:avLst/>
          </a:prstGeom>
        </p:spPr>
        <p:txBody>
          <a:bodyPr wrap="square">
            <a:spAutoFit/>
          </a:bodyPr>
          <a:lstStyle/>
          <a:p>
            <a:r>
              <a:rPr lang="en-US" dirty="0"/>
              <a:t>Laura Estill, Associate Professor, Department of English, </a:t>
            </a:r>
            <a:r>
              <a:rPr lang="en-US" dirty="0" smtClean="0"/>
              <a:t>TAMU, @</a:t>
            </a:r>
            <a:r>
              <a:rPr lang="en-US" dirty="0" err="1" smtClean="0"/>
              <a:t>Laura_Estill</a:t>
            </a:r>
            <a:endParaRPr lang="en-US" dirty="0" smtClean="0"/>
          </a:p>
          <a:p>
            <a:endParaRPr lang="en-US" dirty="0"/>
          </a:p>
          <a:p>
            <a:pPr lvl="0" fontAlgn="base"/>
            <a:r>
              <a:rPr lang="en-US" dirty="0" smtClean="0"/>
              <a:t>Dr</a:t>
            </a:r>
            <a:r>
              <a:rPr lang="en-US" dirty="0"/>
              <a:t>. Estill is an Associate Professor of English at Texas A&amp;M University and editor of the </a:t>
            </a:r>
            <a:r>
              <a:rPr lang="en-US" i="1" dirty="0"/>
              <a:t>World Shakespeare Bibliography</a:t>
            </a:r>
            <a:r>
              <a:rPr lang="en-US" dirty="0"/>
              <a:t> (</a:t>
            </a:r>
            <a:r>
              <a:rPr lang="en-US" dirty="0">
                <a:hlinkClick r:id="rId2"/>
              </a:rPr>
              <a:t>www.worldshakesbib.org</a:t>
            </a:r>
            <a:r>
              <a:rPr lang="en-US" dirty="0"/>
              <a:t>).  Her book, </a:t>
            </a:r>
            <a:r>
              <a:rPr lang="en-US" i="1" dirty="0"/>
              <a:t>Dramatic Extracts in Seventeenth-Century English Manuscripts</a:t>
            </a:r>
            <a:r>
              <a:rPr lang="en-US" dirty="0"/>
              <a:t>, appeared in 2015. She has articles in journals such as </a:t>
            </a:r>
            <a:r>
              <a:rPr lang="en-US" i="1" dirty="0"/>
              <a:t>Shakespeare Quarterly</a:t>
            </a:r>
            <a:r>
              <a:rPr lang="en-US" dirty="0"/>
              <a:t>, </a:t>
            </a:r>
            <a:r>
              <a:rPr lang="en-US" i="1" dirty="0"/>
              <a:t>Shakespeare</a:t>
            </a:r>
            <a:r>
              <a:rPr lang="en-US" dirty="0"/>
              <a:t>, </a:t>
            </a:r>
            <a:r>
              <a:rPr lang="en-US" i="1" dirty="0"/>
              <a:t>Studies in English Literature</a:t>
            </a:r>
            <a:r>
              <a:rPr lang="en-US" dirty="0"/>
              <a:t>, and </a:t>
            </a:r>
            <a:r>
              <a:rPr lang="en-US" i="1" dirty="0"/>
              <a:t>Early Theatre</a:t>
            </a:r>
            <a:r>
              <a:rPr lang="en-US" dirty="0"/>
              <a:t>.  She is currently working on the TEI-based </a:t>
            </a:r>
            <a:r>
              <a:rPr lang="en-US" i="1" dirty="0" err="1"/>
              <a:t>DEx</a:t>
            </a:r>
            <a:r>
              <a:rPr lang="en-US" i="1" dirty="0"/>
              <a:t>: A Database of Dramatic Extracts. </a:t>
            </a:r>
            <a:r>
              <a:rPr lang="en-US" dirty="0"/>
              <a:t>She has taught beginner and intermediate TEI at the Digital Humanities Summer Institute (DHSI) at the University of Victoria.  Dr. Estill enjoys both teaching for and learning from the </a:t>
            </a:r>
            <a:endParaRPr lang="en-US" dirty="0" smtClean="0"/>
          </a:p>
          <a:p>
            <a:pPr lvl="0" fontAlgn="base"/>
            <a:r>
              <a:rPr lang="en-US" dirty="0" smtClean="0"/>
              <a:t>IDHMC’s </a:t>
            </a:r>
            <a:r>
              <a:rPr lang="en-US" dirty="0"/>
              <a:t>programming4humanists.</a:t>
            </a:r>
          </a:p>
        </p:txBody>
      </p:sp>
      <p:pic>
        <p:nvPicPr>
          <p:cNvPr id="4" name="Picture 3"/>
          <p:cNvPicPr>
            <a:picLocks noChangeAspect="1"/>
          </p:cNvPicPr>
          <p:nvPr/>
        </p:nvPicPr>
        <p:blipFill>
          <a:blip r:embed="rId3"/>
          <a:stretch>
            <a:fillRect/>
          </a:stretch>
        </p:blipFill>
        <p:spPr>
          <a:xfrm>
            <a:off x="5550777" y="3569912"/>
            <a:ext cx="3162300" cy="3175000"/>
          </a:xfrm>
          <a:prstGeom prst="rect">
            <a:avLst/>
          </a:prstGeom>
        </p:spPr>
      </p:pic>
    </p:spTree>
    <p:extLst>
      <p:ext uri="{BB962C8B-B14F-4D97-AF65-F5344CB8AC3E}">
        <p14:creationId xmlns:p14="http://schemas.microsoft.com/office/powerpoint/2010/main" val="38525674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2289" y="366633"/>
            <a:ext cx="7761413" cy="369332"/>
          </a:xfrm>
          <a:prstGeom prst="rect">
            <a:avLst/>
          </a:prstGeom>
          <a:noFill/>
        </p:spPr>
        <p:txBody>
          <a:bodyPr wrap="square" rtlCol="0">
            <a:spAutoFit/>
          </a:bodyPr>
          <a:lstStyle/>
          <a:p>
            <a:endParaRPr lang="en-US" dirty="0"/>
          </a:p>
        </p:txBody>
      </p:sp>
      <p:sp>
        <p:nvSpPr>
          <p:cNvPr id="3" name="Rectangle 2"/>
          <p:cNvSpPr/>
          <p:nvPr/>
        </p:nvSpPr>
        <p:spPr>
          <a:xfrm>
            <a:off x="274958" y="366633"/>
            <a:ext cx="8209468" cy="4801315"/>
          </a:xfrm>
          <a:prstGeom prst="rect">
            <a:avLst/>
          </a:prstGeom>
        </p:spPr>
        <p:txBody>
          <a:bodyPr wrap="square">
            <a:spAutoFit/>
          </a:bodyPr>
          <a:lstStyle/>
          <a:p>
            <a:r>
              <a:rPr lang="en-US" dirty="0"/>
              <a:t>Shawna Ross, Assistant Professor, Department of English, </a:t>
            </a:r>
            <a:r>
              <a:rPr lang="en-US" dirty="0" smtClean="0"/>
              <a:t>TAMU</a:t>
            </a:r>
          </a:p>
          <a:p>
            <a:r>
              <a:rPr lang="en-US" dirty="0" smtClean="0"/>
              <a:t>@</a:t>
            </a:r>
            <a:r>
              <a:rPr lang="en-US" dirty="0" err="1" smtClean="0"/>
              <a:t>ShawnaRoss</a:t>
            </a:r>
            <a:endParaRPr lang="en-US" dirty="0" smtClean="0"/>
          </a:p>
          <a:p>
            <a:endParaRPr lang="en-US" dirty="0"/>
          </a:p>
          <a:p>
            <a:pPr lvl="0" fontAlgn="base"/>
            <a:r>
              <a:rPr lang="en-US" dirty="0"/>
              <a:t>Dr. Ross is an Assistant Professor of modern British literature and the digital humanities at Texas A&amp;M University. Her book project, </a:t>
            </a:r>
            <a:r>
              <a:rPr lang="en-US" i="1" dirty="0"/>
              <a:t>Leisured Fictions: Working at Play in Transnational British Literature and Culture</a:t>
            </a:r>
            <a:r>
              <a:rPr lang="en-US" dirty="0"/>
              <a:t>, argues that modernist literature theorized relations of leisure and labor, participating in the production of a comprehensive public discourse of leisure that challenged the Victorian work ethic and recognized the role of leisure in transnational economies and politics. Readings of Charles Dickens, G. K. Chesterton, Henry James, T. S. Eliot, E. M. Forster, Katherine Mansfield, Vita Sackville-West, and others are juxtaposed by archive-based studies in the visual history of the leisure industry. She frequently writes on Henry James and on the digital humanities, and her work has been published in </a:t>
            </a:r>
            <a:r>
              <a:rPr lang="en-US" i="1" dirty="0"/>
              <a:t>The Henry James Review, </a:t>
            </a:r>
            <a:r>
              <a:rPr lang="en-US" dirty="0"/>
              <a:t>the </a:t>
            </a:r>
            <a:r>
              <a:rPr lang="en-US" i="1" dirty="0"/>
              <a:t>Journal of Modern Literature</a:t>
            </a:r>
            <a:r>
              <a:rPr lang="en-US" dirty="0"/>
              <a:t>, </a:t>
            </a:r>
            <a:r>
              <a:rPr lang="en-US" i="1" dirty="0"/>
              <a:t>Digital Humanities Quarterly</a:t>
            </a:r>
            <a:r>
              <a:rPr lang="en-US" dirty="0"/>
              <a:t>, and various edited collections, including </a:t>
            </a:r>
            <a:r>
              <a:rPr lang="en-US" i="1" dirty="0"/>
              <a:t>Henry James Today</a:t>
            </a:r>
            <a:r>
              <a:rPr lang="en-US" dirty="0"/>
              <a:t>, </a:t>
            </a:r>
            <a:r>
              <a:rPr lang="en-US" i="1" dirty="0"/>
              <a:t>Literary </a:t>
            </a:r>
            <a:endParaRPr lang="en-US" i="1" dirty="0" smtClean="0"/>
          </a:p>
          <a:p>
            <a:pPr lvl="0" fontAlgn="base"/>
            <a:r>
              <a:rPr lang="en-US" i="1" dirty="0" smtClean="0"/>
              <a:t>Cartographies</a:t>
            </a:r>
            <a:r>
              <a:rPr lang="en-US" i="1" dirty="0"/>
              <a:t>,</a:t>
            </a:r>
            <a:r>
              <a:rPr lang="en-US" dirty="0"/>
              <a:t> and </a:t>
            </a:r>
            <a:r>
              <a:rPr lang="en-US" i="1" dirty="0"/>
              <a:t>Utopianism, Modernism and </a:t>
            </a:r>
            <a:r>
              <a:rPr lang="en-US" i="1" dirty="0" smtClean="0"/>
              <a:t>Literature</a:t>
            </a:r>
          </a:p>
          <a:p>
            <a:pPr lvl="0" fontAlgn="base"/>
            <a:r>
              <a:rPr lang="en-US" i="1" dirty="0" smtClean="0"/>
              <a:t> </a:t>
            </a:r>
            <a:r>
              <a:rPr lang="en-US" i="1" dirty="0"/>
              <a:t>in the Twentieth Century</a:t>
            </a:r>
            <a:r>
              <a:rPr lang="en-US" dirty="0"/>
              <a:t>.</a:t>
            </a:r>
          </a:p>
        </p:txBody>
      </p:sp>
      <p:pic>
        <p:nvPicPr>
          <p:cNvPr id="4" name="Picture 3" descr="shawna.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9354" y="4613950"/>
            <a:ext cx="2244050" cy="2244050"/>
          </a:xfrm>
          <a:prstGeom prst="rect">
            <a:avLst/>
          </a:prstGeom>
        </p:spPr>
      </p:pic>
    </p:spTree>
    <p:extLst>
      <p:ext uri="{BB962C8B-B14F-4D97-AF65-F5344CB8AC3E}">
        <p14:creationId xmlns:p14="http://schemas.microsoft.com/office/powerpoint/2010/main" val="2351191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0848" y="759454"/>
            <a:ext cx="8104723" cy="369332"/>
          </a:xfrm>
          <a:prstGeom prst="rect">
            <a:avLst/>
          </a:prstGeom>
          <a:noFill/>
        </p:spPr>
        <p:txBody>
          <a:bodyPr wrap="square" rtlCol="0">
            <a:spAutoFit/>
          </a:bodyPr>
          <a:lstStyle/>
          <a:p>
            <a:endParaRPr lang="en-US" dirty="0"/>
          </a:p>
        </p:txBody>
      </p:sp>
      <p:sp>
        <p:nvSpPr>
          <p:cNvPr id="3" name="Rectangle 2"/>
          <p:cNvSpPr/>
          <p:nvPr/>
        </p:nvSpPr>
        <p:spPr>
          <a:xfrm>
            <a:off x="405891" y="474345"/>
            <a:ext cx="7580993" cy="3970318"/>
          </a:xfrm>
          <a:prstGeom prst="rect">
            <a:avLst/>
          </a:prstGeom>
        </p:spPr>
        <p:txBody>
          <a:bodyPr wrap="square">
            <a:spAutoFit/>
          </a:bodyPr>
          <a:lstStyle/>
          <a:p>
            <a:r>
              <a:rPr lang="en-US" dirty="0" err="1"/>
              <a:t>Katayoun</a:t>
            </a:r>
            <a:r>
              <a:rPr lang="en-US" dirty="0"/>
              <a:t> </a:t>
            </a:r>
            <a:r>
              <a:rPr lang="en-US" dirty="0" err="1"/>
              <a:t>Torabi</a:t>
            </a:r>
            <a:r>
              <a:rPr lang="en-US" dirty="0"/>
              <a:t>, PhD Candidate, Department of English, </a:t>
            </a:r>
            <a:r>
              <a:rPr lang="en-US" dirty="0" smtClean="0"/>
              <a:t>TAMU, </a:t>
            </a:r>
          </a:p>
          <a:p>
            <a:endParaRPr lang="en-US" dirty="0"/>
          </a:p>
          <a:p>
            <a:pPr lvl="0" fontAlgn="base"/>
            <a:r>
              <a:rPr lang="en-US" dirty="0" err="1"/>
              <a:t>Katayoun</a:t>
            </a:r>
            <a:r>
              <a:rPr lang="en-US" dirty="0"/>
              <a:t> </a:t>
            </a:r>
            <a:r>
              <a:rPr lang="en-US" dirty="0" err="1"/>
              <a:t>Torabi</a:t>
            </a:r>
            <a:r>
              <a:rPr lang="en-US" dirty="0"/>
              <a:t> is a PhD candidate in the Department of English at Texas A&amp;M University, specializing in Old and Middle English Literature and the Digital Humanities.  Her research utilizes both computational and traditional analytical methods, and focuses on representations of pre- and post-mortem punitive spaces in medieval literature. Her work has been published in </a:t>
            </a:r>
            <a:r>
              <a:rPr lang="en-US" i="1" dirty="0"/>
              <a:t>Essays in Medieval Studies</a:t>
            </a:r>
            <a:r>
              <a:rPr lang="en-US" dirty="0"/>
              <a:t> and the </a:t>
            </a:r>
            <a:r>
              <a:rPr lang="en-US" i="1" dirty="0"/>
              <a:t>Association for Computing Machinery Press</a:t>
            </a:r>
            <a:r>
              <a:rPr lang="en-US" dirty="0"/>
              <a:t>. She is currently working on her dissertation, titled “Purgatory and Prison: Punitive Spaces in Old and Middle English Literature,” and completing a book chapter titled, “if ( not “Quantize, Click, and Conclude” ) { </a:t>
            </a:r>
            <a:r>
              <a:rPr lang="en-US" dirty="0" err="1"/>
              <a:t>DigitalMethodsInMedievalStudies</a:t>
            </a:r>
            <a:r>
              <a:rPr lang="en-US" dirty="0"/>
              <a:t>(); }” for an </a:t>
            </a:r>
            <a:endParaRPr lang="en-US" dirty="0" smtClean="0"/>
          </a:p>
          <a:p>
            <a:pPr lvl="0" fontAlgn="base"/>
            <a:r>
              <a:rPr lang="en-US" dirty="0" smtClean="0"/>
              <a:t>edited </a:t>
            </a:r>
            <a:r>
              <a:rPr lang="en-US" dirty="0"/>
              <a:t>collection that explores the practice of </a:t>
            </a:r>
            <a:endParaRPr lang="en-US" dirty="0" smtClean="0"/>
          </a:p>
          <a:p>
            <a:pPr lvl="0" fontAlgn="base"/>
            <a:r>
              <a:rPr lang="en-US" dirty="0" smtClean="0"/>
              <a:t>digital </a:t>
            </a:r>
            <a:r>
              <a:rPr lang="en-US" dirty="0"/>
              <a:t>humanities in medieval studies.</a:t>
            </a:r>
          </a:p>
        </p:txBody>
      </p:sp>
      <p:pic>
        <p:nvPicPr>
          <p:cNvPr id="4" name="Picture 3" descr="Boxer_1472220552.454777_asset.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5057" y="3362084"/>
            <a:ext cx="3238943" cy="3495915"/>
          </a:xfrm>
          <a:prstGeom prst="rect">
            <a:avLst/>
          </a:prstGeom>
        </p:spPr>
      </p:pic>
    </p:spTree>
    <p:extLst>
      <p:ext uri="{BB962C8B-B14F-4D97-AF65-F5344CB8AC3E}">
        <p14:creationId xmlns:p14="http://schemas.microsoft.com/office/powerpoint/2010/main" val="292873200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6610" y="261881"/>
            <a:ext cx="7869045" cy="4801315"/>
          </a:xfrm>
          <a:prstGeom prst="rect">
            <a:avLst/>
          </a:prstGeom>
          <a:noFill/>
        </p:spPr>
        <p:txBody>
          <a:bodyPr wrap="square" rtlCol="0">
            <a:spAutoFit/>
          </a:bodyPr>
          <a:lstStyle/>
          <a:p>
            <a:r>
              <a:rPr lang="en-US" dirty="0" smtClean="0"/>
              <a:t>Liz </a:t>
            </a:r>
            <a:r>
              <a:rPr lang="en-US" dirty="0" err="1" smtClean="0"/>
              <a:t>Grumbach</a:t>
            </a:r>
            <a:r>
              <a:rPr lang="en-US" dirty="0" smtClean="0"/>
              <a:t>, Staff Research Associate of the IDHMC, TAMU</a:t>
            </a:r>
          </a:p>
          <a:p>
            <a:r>
              <a:rPr lang="en-US" dirty="0" smtClean="0"/>
              <a:t>@</a:t>
            </a:r>
            <a:r>
              <a:rPr lang="en-US" dirty="0" err="1" smtClean="0"/>
              <a:t>EMGrumbach</a:t>
            </a:r>
            <a:endParaRPr lang="en-US" dirty="0" smtClean="0"/>
          </a:p>
          <a:p>
            <a:endParaRPr lang="en-US" dirty="0" smtClean="0"/>
          </a:p>
          <a:p>
            <a:r>
              <a:rPr lang="en-US" dirty="0" smtClean="0"/>
              <a:t>Liz also serves as Project Manager for the Advanced Research Consortium (ARC) and 18thConnect.org. Liz provides technical support for the aggregation of peer-reviewed and proprietary metadata for ARC’s period-specific and thematic digital research environments, coordinates communication and software development, and organizes the sustainability plans for ARC projects. For 18thConnect, she manages the </a:t>
            </a:r>
            <a:r>
              <a:rPr lang="en-US" dirty="0" err="1" smtClean="0"/>
              <a:t>TypeWright</a:t>
            </a:r>
            <a:r>
              <a:rPr lang="en-US" dirty="0" smtClean="0"/>
              <a:t> document evaluation team and the peer review of scholarly, digital archives and projects. She is also the co-Project Manager for the Early Modern OCR Project (</a:t>
            </a:r>
            <a:r>
              <a:rPr lang="en-US" dirty="0" err="1" smtClean="0"/>
              <a:t>eMOP</a:t>
            </a:r>
            <a:r>
              <a:rPr lang="en-US" dirty="0" smtClean="0"/>
              <a:t>), and provides technical and research support for IDHMC faculty, staff, and graduate student projects at Texas A&amp;M University. Liz has given several workshops on using </a:t>
            </a:r>
            <a:r>
              <a:rPr lang="en-US" dirty="0" err="1" smtClean="0"/>
              <a:t>OpenRefine</a:t>
            </a:r>
            <a:endParaRPr lang="en-US" dirty="0" smtClean="0"/>
          </a:p>
          <a:p>
            <a:r>
              <a:rPr lang="en-US" dirty="0" smtClean="0"/>
              <a:t>to clean metadata, including a webinar for the </a:t>
            </a:r>
          </a:p>
          <a:p>
            <a:r>
              <a:rPr lang="en-US" dirty="0" smtClean="0"/>
              <a:t>Texas Digital Humanities Consortium (TXDHC) and </a:t>
            </a:r>
          </a:p>
          <a:p>
            <a:r>
              <a:rPr lang="en-US" dirty="0" smtClean="0"/>
              <a:t>an introductory Course for this IDHMC </a:t>
            </a:r>
          </a:p>
          <a:p>
            <a:r>
              <a:rPr lang="en-US" dirty="0" smtClean="0"/>
              <a:t>programming4humanists course sequence.</a:t>
            </a:r>
            <a:endParaRPr lang="en-US" dirty="0"/>
          </a:p>
        </p:txBody>
      </p:sp>
      <p:pic>
        <p:nvPicPr>
          <p:cNvPr id="5" name="Picture 4" descr="Liz.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77287" y="4098432"/>
            <a:ext cx="2939218" cy="2759568"/>
          </a:xfrm>
          <a:prstGeom prst="rect">
            <a:avLst/>
          </a:prstGeom>
        </p:spPr>
      </p:pic>
    </p:spTree>
    <p:extLst>
      <p:ext uri="{BB962C8B-B14F-4D97-AF65-F5344CB8AC3E}">
        <p14:creationId xmlns:p14="http://schemas.microsoft.com/office/powerpoint/2010/main" val="76817540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48198" y="137948"/>
            <a:ext cx="8371907" cy="3139321"/>
          </a:xfrm>
          <a:prstGeom prst="rect">
            <a:avLst/>
          </a:prstGeom>
        </p:spPr>
        <p:txBody>
          <a:bodyPr wrap="square">
            <a:spAutoFit/>
          </a:bodyPr>
          <a:lstStyle/>
          <a:p>
            <a:r>
              <a:rPr lang="en-US" dirty="0"/>
              <a:t>Bryan </a:t>
            </a:r>
            <a:r>
              <a:rPr lang="en-US" dirty="0" err="1"/>
              <a:t>Tarpley</a:t>
            </a:r>
            <a:r>
              <a:rPr lang="en-US" dirty="0"/>
              <a:t>, Lead Software Applications Developer of the IDHMC, </a:t>
            </a:r>
            <a:r>
              <a:rPr lang="en-US" dirty="0" smtClean="0"/>
              <a:t>TAMU</a:t>
            </a:r>
          </a:p>
          <a:p>
            <a:r>
              <a:rPr lang="en-US" dirty="0" smtClean="0"/>
              <a:t>@</a:t>
            </a:r>
            <a:r>
              <a:rPr lang="en-US" dirty="0" err="1" smtClean="0"/>
              <a:t>HalyconFlies</a:t>
            </a:r>
            <a:endParaRPr lang="en-US" dirty="0" smtClean="0"/>
          </a:p>
          <a:p>
            <a:endParaRPr lang="en-US" dirty="0"/>
          </a:p>
          <a:p>
            <a:pPr lvl="0" fontAlgn="base"/>
            <a:r>
              <a:rPr lang="en-US" dirty="0"/>
              <a:t>Bryan develops software and provides technical support for projects at the IDHMC.  He is also a Ph.D. student in the Department of English at Texas A&amp;M, where he studies contemporary literature and theory, focusing on New Sincerity and the work of </a:t>
            </a:r>
            <a:r>
              <a:rPr lang="en-US" dirty="0" err="1"/>
              <a:t>Zadie</a:t>
            </a:r>
            <a:r>
              <a:rPr lang="en-US" dirty="0"/>
              <a:t> Smith and David Foster Wallace.  He attained a degree in Computer Science in 2005, and has since worked as a software developer, systems administrator, and web designer while pursuing graduate degrees in the humanities.  Having taught as a graduate assistant and adjunct, Bryan greatly enjoys finding approachable ways to convey complex material.</a:t>
            </a:r>
          </a:p>
        </p:txBody>
      </p:sp>
      <p:pic>
        <p:nvPicPr>
          <p:cNvPr id="4" name="Picture 3" descr="Boxer_1472220545.542583_asset.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9679" y="3277269"/>
            <a:ext cx="3521512" cy="3217859"/>
          </a:xfrm>
          <a:prstGeom prst="rect">
            <a:avLst/>
          </a:prstGeom>
        </p:spPr>
      </p:pic>
    </p:spTree>
    <p:extLst>
      <p:ext uri="{BB962C8B-B14F-4D97-AF65-F5344CB8AC3E}">
        <p14:creationId xmlns:p14="http://schemas.microsoft.com/office/powerpoint/2010/main" val="189411502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1145" y="301163"/>
            <a:ext cx="8641546" cy="2585323"/>
          </a:xfrm>
          <a:prstGeom prst="rect">
            <a:avLst/>
          </a:prstGeom>
        </p:spPr>
        <p:txBody>
          <a:bodyPr wrap="square">
            <a:spAutoFit/>
          </a:bodyPr>
          <a:lstStyle/>
          <a:p>
            <a:r>
              <a:rPr lang="en-US" dirty="0" smtClean="0"/>
              <a:t>Sarah </a:t>
            </a:r>
            <a:r>
              <a:rPr lang="en-US" dirty="0" err="1" smtClean="0"/>
              <a:t>Potvin</a:t>
            </a:r>
            <a:r>
              <a:rPr lang="en-US" dirty="0" smtClean="0"/>
              <a:t>, Assistant Professor, University Libraries, TAMU, @</a:t>
            </a:r>
            <a:r>
              <a:rPr lang="en-US" dirty="0" err="1" smtClean="0"/>
              <a:t>sp_meta</a:t>
            </a:r>
            <a:endParaRPr lang="en-US" dirty="0" smtClean="0"/>
          </a:p>
          <a:p>
            <a:endParaRPr lang="en-US" dirty="0" smtClean="0"/>
          </a:p>
          <a:p>
            <a:r>
              <a:rPr lang="en-US" dirty="0" smtClean="0"/>
              <a:t>Sarah is the Digital Scholarship Librarian, based in the Office of Scholarly Communications in the Texas A&amp;M University Libraries.  A founding editor of </a:t>
            </a:r>
            <a:r>
              <a:rPr lang="en-US" dirty="0" err="1" smtClean="0"/>
              <a:t>dh+lib</a:t>
            </a:r>
            <a:r>
              <a:rPr lang="en-US" dirty="0" smtClean="0"/>
              <a:t> (http://</a:t>
            </a:r>
            <a:r>
              <a:rPr lang="en-US" dirty="0" err="1" smtClean="0"/>
              <a:t>acrl.ala.org</a:t>
            </a:r>
            <a:r>
              <a:rPr lang="en-US" dirty="0" smtClean="0"/>
              <a:t>/dh), her research looks at sociotechnical and infrastructure issues, including the relationship between digital humanities and libraries/librarianship, the history and evolution of standards, and the political economy of scholarly communication efforts in libraries. She is currently working on articles on digital humanities preservation, community metadata standards as “clumsy solutions,” and digital asset management assessment.</a:t>
            </a:r>
            <a:endParaRPr lang="en-US" dirty="0"/>
          </a:p>
        </p:txBody>
      </p:sp>
      <p:pic>
        <p:nvPicPr>
          <p:cNvPr id="3" name="Picture 2"/>
          <p:cNvPicPr>
            <a:picLocks noChangeAspect="1"/>
          </p:cNvPicPr>
          <p:nvPr/>
        </p:nvPicPr>
        <p:blipFill>
          <a:blip r:embed="rId2"/>
          <a:stretch>
            <a:fillRect/>
          </a:stretch>
        </p:blipFill>
        <p:spPr>
          <a:xfrm>
            <a:off x="5659104" y="3168756"/>
            <a:ext cx="2799811" cy="3501805"/>
          </a:xfrm>
          <a:prstGeom prst="rect">
            <a:avLst/>
          </a:prstGeom>
        </p:spPr>
      </p:pic>
      <p:pic>
        <p:nvPicPr>
          <p:cNvPr id="4" name="Picture 3" descr="Screen Shot 2016-08-26 at 9.03.3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083" y="4381545"/>
            <a:ext cx="4953000" cy="1790700"/>
          </a:xfrm>
          <a:prstGeom prst="rect">
            <a:avLst/>
          </a:prstGeom>
        </p:spPr>
      </p:pic>
    </p:spTree>
    <p:extLst>
      <p:ext uri="{BB962C8B-B14F-4D97-AF65-F5344CB8AC3E}">
        <p14:creationId xmlns:p14="http://schemas.microsoft.com/office/powerpoint/2010/main" val="806505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2798" y="445197"/>
            <a:ext cx="8536800" cy="369332"/>
          </a:xfrm>
          <a:prstGeom prst="rect">
            <a:avLst/>
          </a:prstGeom>
          <a:noFill/>
        </p:spPr>
        <p:txBody>
          <a:bodyPr wrap="square" rtlCol="0">
            <a:spAutoFit/>
          </a:bodyPr>
          <a:lstStyle/>
          <a:p>
            <a:endParaRPr lang="en-US" dirty="0"/>
          </a:p>
        </p:txBody>
      </p:sp>
      <p:sp>
        <p:nvSpPr>
          <p:cNvPr id="3" name="TextBox 2"/>
          <p:cNvSpPr txBox="1"/>
          <p:nvPr/>
        </p:nvSpPr>
        <p:spPr>
          <a:xfrm>
            <a:off x="274958" y="327351"/>
            <a:ext cx="8510614" cy="6463309"/>
          </a:xfrm>
          <a:prstGeom prst="rect">
            <a:avLst/>
          </a:prstGeom>
          <a:noFill/>
        </p:spPr>
        <p:txBody>
          <a:bodyPr wrap="square" rtlCol="0">
            <a:spAutoFit/>
          </a:bodyPr>
          <a:lstStyle/>
          <a:p>
            <a:r>
              <a:rPr lang="en-US" dirty="0" err="1" smtClean="0"/>
              <a:t>Toniesha</a:t>
            </a:r>
            <a:r>
              <a:rPr lang="en-US" dirty="0" smtClean="0"/>
              <a:t> L. Taylor, Associate Professor, Department of Languages and Communication, Prairie View A&amp;M University, @</a:t>
            </a:r>
            <a:r>
              <a:rPr lang="en-US" dirty="0" err="1" smtClean="0"/>
              <a:t>DrTonieshaT</a:t>
            </a:r>
            <a:endParaRPr lang="en-US" dirty="0" smtClean="0"/>
          </a:p>
          <a:p>
            <a:endParaRPr lang="en-US" dirty="0" smtClean="0"/>
          </a:p>
          <a:p>
            <a:r>
              <a:rPr lang="en-US" dirty="0" smtClean="0"/>
              <a:t>Dr. Taylor’s research foci is African American, Religion, Intercultural, Gender, and Digital Humanities.  She has cultivated her interest throughout her doctoral work at Bowling Green State University where she completed her Ph.D. in Communication Studies with a focus on Rhetoric in 2009.  Her research, conference presentations and publications speak to her diverse interest.  Her recent research and conference presentations include discussions on womanist rhetoric as method and theory; practical social justice pedagogy for faculty and students; and digital humanities methods implications for activist recovery projects.  Her recent publications include “Saving Sound, </a:t>
            </a:r>
          </a:p>
          <a:p>
            <a:r>
              <a:rPr lang="en-US" dirty="0" smtClean="0"/>
              <a:t>Sounding Black and Voicing America: John Lomax and the </a:t>
            </a:r>
          </a:p>
          <a:p>
            <a:r>
              <a:rPr lang="en-US" dirty="0" smtClean="0"/>
              <a:t>Creation of the “American Voice”” in Sounding Out!: The </a:t>
            </a:r>
          </a:p>
          <a:p>
            <a:r>
              <a:rPr lang="en-US" dirty="0" smtClean="0"/>
              <a:t>Sound Studies Blog, June 8, 2015, </a:t>
            </a:r>
          </a:p>
          <a:p>
            <a:r>
              <a:rPr lang="en-US" dirty="0" smtClean="0">
                <a:hlinkClick r:id="rId2"/>
              </a:rPr>
              <a:t>https://soundstudiesblog.com/2015/06/08/</a:t>
            </a:r>
            <a:endParaRPr lang="en-US" dirty="0" smtClean="0"/>
          </a:p>
          <a:p>
            <a:r>
              <a:rPr lang="en-US" dirty="0" smtClean="0"/>
              <a:t>john-</a:t>
            </a:r>
            <a:r>
              <a:rPr lang="en-US" dirty="0" err="1" smtClean="0"/>
              <a:t>lomax</a:t>
            </a:r>
            <a:r>
              <a:rPr lang="en-US" dirty="0" smtClean="0"/>
              <a:t>-and-the-creation-of-the-</a:t>
            </a:r>
            <a:r>
              <a:rPr lang="en-US" dirty="0" err="1" smtClean="0"/>
              <a:t>american</a:t>
            </a:r>
            <a:r>
              <a:rPr lang="en-US" dirty="0" smtClean="0"/>
              <a:t>-voice/</a:t>
            </a:r>
          </a:p>
          <a:p>
            <a:r>
              <a:rPr lang="en-US" dirty="0" smtClean="0"/>
              <a:t> and a co-authored essay with Amy E. Earhart titled </a:t>
            </a:r>
          </a:p>
          <a:p>
            <a:r>
              <a:rPr lang="en-US" dirty="0" smtClean="0"/>
              <a:t>“Pedagogies of Race: Digital Humanities in the Age of </a:t>
            </a:r>
          </a:p>
          <a:p>
            <a:r>
              <a:rPr lang="en-US" dirty="0" smtClean="0"/>
              <a:t>Ferguson” in Debates in Digital Humanities, 2016, ed. by Lauren Klein and Matthew Gold.  Dr. Taylor’s recent Digital Humanities projects include The Prairie View Women’s Oral History Project designed to collect, preserve, curate and display the oral histories of women who have had a thirty (30) year or longer relationship to Prairie View A&amp;M University.</a:t>
            </a:r>
            <a:endParaRPr lang="en-US" dirty="0"/>
          </a:p>
        </p:txBody>
      </p:sp>
      <p:pic>
        <p:nvPicPr>
          <p:cNvPr id="4" name="Picture 3" descr="taylo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0226" y="3221101"/>
            <a:ext cx="2042457" cy="2042457"/>
          </a:xfrm>
          <a:prstGeom prst="rect">
            <a:avLst/>
          </a:prstGeom>
        </p:spPr>
      </p:pic>
    </p:spTree>
    <p:extLst>
      <p:ext uri="{BB962C8B-B14F-4D97-AF65-F5344CB8AC3E}">
        <p14:creationId xmlns:p14="http://schemas.microsoft.com/office/powerpoint/2010/main" val="27364232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29</TotalTime>
  <Words>701</Words>
  <Application>Microsoft Macintosh PowerPoint</Application>
  <PresentationFormat>On-screen Show (4:3)</PresentationFormat>
  <Paragraphs>43</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Participants in #myDHis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Participants in #myDHis</dc:title>
  <dc:creator>Laura Mandell</dc:creator>
  <cp:lastModifiedBy>Laura Mandell</cp:lastModifiedBy>
  <cp:revision>6</cp:revision>
  <dcterms:created xsi:type="dcterms:W3CDTF">2016-08-26T13:45:33Z</dcterms:created>
  <dcterms:modified xsi:type="dcterms:W3CDTF">2016-08-26T14:52:09Z</dcterms:modified>
</cp:coreProperties>
</file>

<file path=docProps/thumbnail.jpeg>
</file>